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8" r:id="rId3"/>
    <p:sldId id="382" r:id="rId4"/>
    <p:sldId id="383" r:id="rId5"/>
    <p:sldId id="361" r:id="rId6"/>
    <p:sldId id="384" r:id="rId7"/>
    <p:sldId id="265" r:id="rId8"/>
    <p:sldId id="363" r:id="rId9"/>
    <p:sldId id="352" r:id="rId10"/>
    <p:sldId id="369" r:id="rId11"/>
    <p:sldId id="385" r:id="rId12"/>
    <p:sldId id="386" r:id="rId13"/>
    <p:sldId id="387" r:id="rId14"/>
    <p:sldId id="307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5" d="100"/>
          <a:sy n="125" d="100"/>
        </p:scale>
        <p:origin x="4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25F122-9C67-4343-A0A4-F84DAE198665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607F7C-5391-4E46-8FA4-BE16B68CB3D6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3057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BB10A-758D-4C41-ABA9-468B9040E321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22640-0249-44F4-A64A-E39107CCE71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0538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5" name="Podnadpis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31" name="Zástupný symbol pro datum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7BD2B31-50BD-4476-8FAE-B1F3744797E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18" name="Zástupný symbol pro zápatí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BD2B31-50BD-4476-8FAE-B1F3744797E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7BD2B31-50BD-4476-8FAE-B1F3744797E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7BD2B31-50BD-4476-8FAE-B1F3744797E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obrázek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nadpis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1" name="Zástupný symbol pro text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7" name="Zástupný symbol pro datum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7BD2B31-50BD-4476-8FAE-B1F3744797E9}" type="datetimeFigureOut">
              <a:rPr lang="cs-CZ" smtClean="0"/>
              <a:pPr/>
              <a:t>7.10.2015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65AABA8-7CFB-4187-80B3-28162889552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786050" y="428604"/>
            <a:ext cx="6357950" cy="1510846"/>
          </a:xfrm>
        </p:spPr>
        <p:txBody>
          <a:bodyPr/>
          <a:lstStyle/>
          <a:p>
            <a:pPr algn="ctr"/>
            <a:r>
              <a:rPr lang="cs-CZ" dirty="0" smtClean="0"/>
              <a:t>Kazuistický seminář</a:t>
            </a:r>
            <a:br>
              <a:rPr lang="cs-CZ" dirty="0" smtClean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15816" y="6021288"/>
            <a:ext cx="6228184" cy="548680"/>
          </a:xfrm>
        </p:spPr>
        <p:txBody>
          <a:bodyPr>
            <a:normAutofit/>
          </a:bodyPr>
          <a:lstStyle/>
          <a:p>
            <a:pPr algn="l"/>
            <a:r>
              <a:rPr lang="cs-CZ" sz="1800" dirty="0" smtClean="0"/>
              <a:t>Simona </a:t>
            </a:r>
            <a:r>
              <a:rPr lang="cs-CZ" sz="1800" dirty="0" err="1" smtClean="0"/>
              <a:t>Arientová</a:t>
            </a:r>
            <a:endParaRPr lang="cs-CZ" sz="1800" dirty="0" smtClean="0"/>
          </a:p>
          <a:p>
            <a:endParaRPr lang="cs-CZ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56" y="2636912"/>
            <a:ext cx="2928938" cy="198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cs-CZ" dirty="0" smtClean="0"/>
              <a:t>leptospiróza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8064896" cy="544522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Charakteristika</a:t>
            </a:r>
            <a:r>
              <a:rPr lang="cs-CZ" sz="2400" dirty="0">
                <a:solidFill>
                  <a:schemeClr val="tx2"/>
                </a:solidFill>
              </a:rPr>
              <a:t>:</a:t>
            </a:r>
          </a:p>
          <a:p>
            <a:r>
              <a:rPr lang="cs-CZ" sz="2000" dirty="0"/>
              <a:t>zoonóza s kosmopolitním rozšířením</a:t>
            </a:r>
          </a:p>
          <a:p>
            <a:r>
              <a:rPr lang="cs-CZ" sz="2000" dirty="0">
                <a:solidFill>
                  <a:schemeClr val="tx2"/>
                </a:solidFill>
              </a:rPr>
              <a:t>incidence</a:t>
            </a:r>
            <a:r>
              <a:rPr lang="cs-CZ" sz="2000" dirty="0"/>
              <a:t> kolem 0.3/100 000 obyvatel/rok</a:t>
            </a:r>
          </a:p>
          <a:p>
            <a:pPr marL="0" indent="0">
              <a:buNone/>
            </a:pPr>
            <a:r>
              <a:rPr lang="cs-CZ" sz="2000" dirty="0" smtClean="0"/>
              <a:t>    – </a:t>
            </a:r>
            <a:r>
              <a:rPr lang="cs-CZ" sz="2000" dirty="0"/>
              <a:t>významně stoupá během </a:t>
            </a:r>
            <a:r>
              <a:rPr lang="cs-CZ" sz="2000" dirty="0" smtClean="0"/>
              <a:t>povodní</a:t>
            </a:r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/>
              <a:t>leptospiry jsou </a:t>
            </a:r>
            <a:r>
              <a:rPr lang="cs-CZ" sz="2000" dirty="0">
                <a:solidFill>
                  <a:schemeClr val="tx2"/>
                </a:solidFill>
              </a:rPr>
              <a:t>vylučovány močí </a:t>
            </a:r>
            <a:r>
              <a:rPr lang="cs-CZ" sz="2000" dirty="0"/>
              <a:t>nakažených zvířat </a:t>
            </a:r>
            <a:r>
              <a:rPr lang="cs-CZ" sz="2000" dirty="0" smtClean="0"/>
              <a:t>(</a:t>
            </a:r>
            <a:r>
              <a:rPr lang="cs-CZ" sz="2000" dirty="0"/>
              <a:t>hlodavci, prasata, psi, ovce, dobytek)</a:t>
            </a:r>
          </a:p>
          <a:p>
            <a:endParaRPr lang="cs-CZ" sz="2000" dirty="0"/>
          </a:p>
          <a:p>
            <a:r>
              <a:rPr lang="cs-CZ" sz="2000" dirty="0"/>
              <a:t>k </a:t>
            </a:r>
            <a:r>
              <a:rPr lang="cs-CZ" sz="2000" dirty="0">
                <a:solidFill>
                  <a:schemeClr val="tx2"/>
                </a:solidFill>
              </a:rPr>
              <a:t>nákaze člověka </a:t>
            </a:r>
            <a:r>
              <a:rPr lang="cs-CZ" sz="2000" dirty="0"/>
              <a:t>dochází sliznicí po vypití infikované vody nebo kontaktem kontaminované vody s drobnou oděrkou na kůži</a:t>
            </a:r>
          </a:p>
          <a:p>
            <a:endParaRPr lang="cs-CZ" sz="2000" dirty="0"/>
          </a:p>
          <a:p>
            <a:r>
              <a:rPr lang="cs-CZ" sz="2000" dirty="0"/>
              <a:t>inkubační doba 5–14 dnů</a:t>
            </a:r>
          </a:p>
          <a:p>
            <a:pPr marL="0" indent="0">
              <a:buNone/>
            </a:pPr>
            <a:r>
              <a:rPr lang="cs-CZ" sz="2000" dirty="0" smtClean="0"/>
              <a:t> 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cs-CZ" dirty="0" smtClean="0"/>
              <a:t>leptospiróza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7704856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Klinický </a:t>
            </a:r>
            <a:r>
              <a:rPr lang="cs-CZ" dirty="0">
                <a:solidFill>
                  <a:schemeClr val="tx2"/>
                </a:solidFill>
              </a:rPr>
              <a:t>obraz:</a:t>
            </a:r>
          </a:p>
          <a:p>
            <a:r>
              <a:rPr lang="cs-CZ" sz="2400" dirty="0"/>
              <a:t>obvykle dvoufázový průběh</a:t>
            </a:r>
          </a:p>
          <a:p>
            <a:r>
              <a:rPr lang="cs-CZ" sz="2400" dirty="0"/>
              <a:t>akutní (septická) fáze – 5-7 dnů  </a:t>
            </a:r>
          </a:p>
          <a:p>
            <a:r>
              <a:rPr lang="cs-CZ" sz="2400" dirty="0"/>
              <a:t>období snížení teploty – cca 5 dnů</a:t>
            </a:r>
          </a:p>
          <a:p>
            <a:r>
              <a:rPr lang="cs-CZ" sz="2400" dirty="0"/>
              <a:t>druhá (imunní) fáze – 4-30 dnů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Žňová čili </a:t>
            </a:r>
            <a:r>
              <a:rPr lang="cs-CZ" sz="2400" dirty="0" err="1">
                <a:solidFill>
                  <a:schemeClr val="tx2"/>
                </a:solidFill>
              </a:rPr>
              <a:t>blaťácká</a:t>
            </a:r>
            <a:r>
              <a:rPr lang="cs-CZ" sz="2400" dirty="0">
                <a:solidFill>
                  <a:schemeClr val="tx2"/>
                </a:solidFill>
              </a:rPr>
              <a:t> horečka </a:t>
            </a:r>
            <a:r>
              <a:rPr lang="cs-CZ" sz="2400" dirty="0"/>
              <a:t>– připomíná chřipku - </a:t>
            </a:r>
            <a:r>
              <a:rPr lang="cs-CZ" sz="2400" dirty="0" smtClean="0"/>
              <a:t>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dochází </a:t>
            </a:r>
            <a:r>
              <a:rPr lang="cs-CZ" sz="2400" dirty="0"/>
              <a:t>k pozvolnému nástupu horečky, bolestí </a:t>
            </a:r>
            <a:r>
              <a:rPr lang="cs-CZ" sz="2400" dirty="0" smtClean="0"/>
              <a:t> 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hlavy </a:t>
            </a:r>
            <a:r>
              <a:rPr lang="cs-CZ" sz="2400" dirty="0"/>
              <a:t>a svalů, nevolnosti a zvracení – druhá fáze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nastupuje </a:t>
            </a:r>
            <a:r>
              <a:rPr lang="cs-CZ" sz="2400" dirty="0"/>
              <a:t>vzácně (výrazná bolest hlavy, příznaky </a:t>
            </a:r>
            <a:endParaRPr lang="cs-CZ" sz="2400" dirty="0" smtClean="0"/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aseptické </a:t>
            </a:r>
            <a:r>
              <a:rPr lang="cs-CZ" sz="2400" dirty="0"/>
              <a:t>ME, bolest svalů, </a:t>
            </a:r>
            <a:r>
              <a:rPr lang="cs-CZ" sz="2400" dirty="0" err="1"/>
              <a:t>konjuktivitida</a:t>
            </a:r>
            <a:r>
              <a:rPr lang="cs-CZ" sz="2400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2882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cs-CZ" dirty="0" smtClean="0"/>
              <a:t>leptospiróza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7848872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chemeClr val="tx2"/>
                </a:solidFill>
              </a:rPr>
              <a:t>Klinický </a:t>
            </a:r>
            <a:r>
              <a:rPr lang="cs-CZ" dirty="0">
                <a:solidFill>
                  <a:schemeClr val="tx2"/>
                </a:solidFill>
              </a:rPr>
              <a:t>obraz</a:t>
            </a:r>
            <a:r>
              <a:rPr lang="cs-CZ" dirty="0" smtClean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 Weilova </a:t>
            </a:r>
            <a:r>
              <a:rPr lang="cs-CZ" sz="2400" dirty="0">
                <a:solidFill>
                  <a:schemeClr val="tx2"/>
                </a:solidFill>
              </a:rPr>
              <a:t>choroba </a:t>
            </a:r>
            <a:r>
              <a:rPr lang="cs-CZ" sz="2400" dirty="0"/>
              <a:t>– septická fáze probíhá </a:t>
            </a:r>
            <a:r>
              <a:rPr lang="cs-CZ" sz="2400" dirty="0" smtClean="0"/>
              <a:t>dramatičtěji </a:t>
            </a:r>
            <a:r>
              <a:rPr lang="cs-CZ" sz="2400" dirty="0"/>
              <a:t>– </a:t>
            </a:r>
            <a:r>
              <a:rPr lang="cs-CZ" sz="2400" dirty="0" smtClean="0"/>
              <a:t>   </a:t>
            </a:r>
          </a:p>
          <a:p>
            <a:pPr marL="0" indent="0">
              <a:buNone/>
            </a:pPr>
            <a:r>
              <a:rPr lang="cs-CZ" sz="2400" dirty="0"/>
              <a:t> </a:t>
            </a:r>
            <a:r>
              <a:rPr lang="cs-CZ" sz="2400" dirty="0" smtClean="0"/>
              <a:t>      nástup druhé </a:t>
            </a:r>
            <a:r>
              <a:rPr lang="cs-CZ" sz="2400" dirty="0"/>
              <a:t>fáze často bez předchozího zlepšení</a:t>
            </a:r>
          </a:p>
          <a:p>
            <a:r>
              <a:rPr lang="cs-CZ" sz="2400" dirty="0"/>
              <a:t>výrazný </a:t>
            </a:r>
            <a:r>
              <a:rPr lang="cs-CZ" sz="2400" dirty="0" err="1"/>
              <a:t>cholestatický</a:t>
            </a:r>
            <a:r>
              <a:rPr lang="cs-CZ" sz="2400" dirty="0"/>
              <a:t> </a:t>
            </a:r>
            <a:r>
              <a:rPr lang="cs-CZ" sz="2400" dirty="0">
                <a:solidFill>
                  <a:schemeClr val="tx2"/>
                </a:solidFill>
              </a:rPr>
              <a:t>ikterus</a:t>
            </a:r>
          </a:p>
          <a:p>
            <a:r>
              <a:rPr lang="cs-CZ" sz="2400" dirty="0">
                <a:solidFill>
                  <a:schemeClr val="tx2"/>
                </a:solidFill>
              </a:rPr>
              <a:t>renální </a:t>
            </a:r>
            <a:r>
              <a:rPr lang="cs-CZ" sz="2400" dirty="0" err="1">
                <a:solidFill>
                  <a:schemeClr val="tx2"/>
                </a:solidFill>
              </a:rPr>
              <a:t>insuficiencie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/>
              <a:t>– oligurie – anurie</a:t>
            </a:r>
          </a:p>
          <a:p>
            <a:r>
              <a:rPr lang="cs-CZ" sz="2400" dirty="0">
                <a:solidFill>
                  <a:schemeClr val="tx2"/>
                </a:solidFill>
              </a:rPr>
              <a:t>krvácivé projevy </a:t>
            </a:r>
            <a:r>
              <a:rPr lang="cs-CZ" sz="2400" dirty="0"/>
              <a:t>– kůže, sliznice, krvácení do CNS</a:t>
            </a:r>
          </a:p>
          <a:p>
            <a:r>
              <a:rPr lang="cs-CZ" sz="2400" dirty="0"/>
              <a:t>arytmie, syndrom aseptické ME, lymfadenopatie, HSM, příznaky plicního postižení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4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cs-CZ" dirty="0" smtClean="0"/>
              <a:t>leptospiróza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2776"/>
            <a:ext cx="7920880" cy="544522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smtClean="0">
                <a:solidFill>
                  <a:schemeClr val="tx2"/>
                </a:solidFill>
              </a:rPr>
              <a:t>Diagnostika</a:t>
            </a:r>
            <a:r>
              <a:rPr lang="cs-CZ" sz="2400" dirty="0">
                <a:solidFill>
                  <a:schemeClr val="tx2"/>
                </a:solidFill>
              </a:rPr>
              <a:t>:</a:t>
            </a:r>
          </a:p>
          <a:p>
            <a:r>
              <a:rPr lang="cs-CZ" sz="2400" dirty="0"/>
              <a:t>je založena na průkazu </a:t>
            </a:r>
            <a:r>
              <a:rPr lang="cs-CZ" sz="2400" dirty="0">
                <a:solidFill>
                  <a:schemeClr val="tx2"/>
                </a:solidFill>
              </a:rPr>
              <a:t>specifických protilátek</a:t>
            </a:r>
          </a:p>
          <a:p>
            <a:r>
              <a:rPr lang="cs-CZ" sz="2400" dirty="0"/>
              <a:t>vzácně mohou být leptospiry zachyceny v krvi (1.–4. den onemocnění) nebo moči (po 7. dnu)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chemeClr val="tx2"/>
                </a:solidFill>
              </a:rPr>
              <a:t>Terapie + prevence:</a:t>
            </a:r>
          </a:p>
          <a:p>
            <a:r>
              <a:rPr lang="cs-CZ" sz="2400" dirty="0">
                <a:solidFill>
                  <a:schemeClr val="tx2"/>
                </a:solidFill>
              </a:rPr>
              <a:t>lehká forma </a:t>
            </a:r>
            <a:r>
              <a:rPr lang="cs-CZ" sz="2400" dirty="0"/>
              <a:t>– tetracykliny, amoxicilin</a:t>
            </a:r>
          </a:p>
          <a:p>
            <a:r>
              <a:rPr lang="cs-CZ" sz="2400" dirty="0">
                <a:solidFill>
                  <a:schemeClr val="tx2"/>
                </a:solidFill>
              </a:rPr>
              <a:t>těžká forma </a:t>
            </a:r>
            <a:r>
              <a:rPr lang="cs-CZ" sz="2400" dirty="0"/>
              <a:t>– G-PNC, </a:t>
            </a:r>
            <a:r>
              <a:rPr lang="cs-CZ" sz="2400" dirty="0" err="1"/>
              <a:t>ceftriaxon</a:t>
            </a:r>
            <a:r>
              <a:rPr lang="cs-CZ" sz="2400" dirty="0"/>
              <a:t>, ampicilin</a:t>
            </a:r>
          </a:p>
          <a:p>
            <a:r>
              <a:rPr lang="cs-CZ" sz="2400" dirty="0"/>
              <a:t>léčba minimálně 14 dnů</a:t>
            </a:r>
          </a:p>
          <a:p>
            <a:r>
              <a:rPr lang="cs-CZ" sz="2400" dirty="0"/>
              <a:t>symptomatická terapie</a:t>
            </a:r>
          </a:p>
          <a:p>
            <a:r>
              <a:rPr lang="cs-CZ" sz="2400" dirty="0"/>
              <a:t>očkování lidí se v současnosti neprovádí</a:t>
            </a:r>
          </a:p>
          <a:p>
            <a:r>
              <a:rPr lang="cs-CZ" sz="2400" dirty="0"/>
              <a:t>profylaktické podávání doxycyklinu se v Evropě neprovádí</a:t>
            </a:r>
          </a:p>
          <a:p>
            <a:endParaRPr lang="cs-CZ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67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vám za pozornost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641670"/>
            <a:ext cx="2170364" cy="2633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298622"/>
            <a:ext cx="2926334" cy="198746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8" y="4454000"/>
            <a:ext cx="2645893" cy="182286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64834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cs-CZ" dirty="0" smtClean="0"/>
              <a:t>Kazuistika -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7920880" cy="4846320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2"/>
                </a:solidFill>
              </a:rPr>
              <a:t>35</a:t>
            </a:r>
            <a:r>
              <a:rPr lang="cs-CZ" sz="2400" dirty="0" smtClean="0">
                <a:solidFill>
                  <a:schemeClr val="tx2"/>
                </a:solidFill>
              </a:rPr>
              <a:t>letý </a:t>
            </a:r>
            <a:r>
              <a:rPr lang="cs-CZ" sz="2400" dirty="0" smtClean="0">
                <a:solidFill>
                  <a:schemeClr val="tx2"/>
                </a:solidFill>
              </a:rPr>
              <a:t>pacient</a:t>
            </a:r>
          </a:p>
          <a:p>
            <a:endParaRPr lang="cs-CZ" sz="2800" dirty="0" smtClean="0">
              <a:solidFill>
                <a:schemeClr val="tx2"/>
              </a:solidFill>
            </a:endParaRPr>
          </a:p>
          <a:p>
            <a:r>
              <a:rPr lang="cs-CZ" sz="2000" dirty="0" smtClean="0"/>
              <a:t>hospitalizován </a:t>
            </a:r>
            <a:r>
              <a:rPr lang="cs-CZ" sz="2000" dirty="0"/>
              <a:t>od 30.8 do </a:t>
            </a:r>
            <a:r>
              <a:rPr lang="cs-CZ" sz="2000" dirty="0" smtClean="0"/>
              <a:t>10.9.2010 (KITN NNB)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OA + RA: bezvýznamná</a:t>
            </a:r>
          </a:p>
          <a:p>
            <a:r>
              <a:rPr lang="cs-CZ" sz="2000" dirty="0"/>
              <a:t>PSA: pracuje jako šlechtitel rostlin – v laboratoři </a:t>
            </a:r>
            <a:r>
              <a:rPr lang="cs-CZ" sz="2000" dirty="0" smtClean="0"/>
              <a:t>kvality</a:t>
            </a:r>
            <a:endParaRPr lang="cs-CZ" sz="2000" dirty="0"/>
          </a:p>
          <a:p>
            <a:r>
              <a:rPr lang="cs-CZ" sz="2000" dirty="0"/>
              <a:t>EA: stravuje se v zaměstnání, jedl rybí filé, </a:t>
            </a:r>
            <a:r>
              <a:rPr lang="cs-CZ" sz="2000" dirty="0" smtClean="0"/>
              <a:t>svobodný</a:t>
            </a:r>
            <a:r>
              <a:rPr lang="cs-CZ" sz="2000" dirty="0"/>
              <a:t>,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   heterosexuál</a:t>
            </a:r>
            <a:r>
              <a:rPr lang="cs-CZ" sz="2000" dirty="0"/>
              <a:t>, t.č. bez partnerky, </a:t>
            </a:r>
            <a:r>
              <a:rPr lang="cs-CZ" sz="2000" dirty="0" smtClean="0"/>
              <a:t>rizikový </a:t>
            </a:r>
            <a:r>
              <a:rPr lang="cs-CZ" sz="2000" dirty="0"/>
              <a:t>styk a abusus drog </a:t>
            </a: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         neguje</a:t>
            </a:r>
            <a:r>
              <a:rPr lang="cs-CZ" sz="2000" dirty="0"/>
              <a:t>, </a:t>
            </a:r>
            <a:r>
              <a:rPr lang="cs-CZ" sz="2000" dirty="0" smtClean="0"/>
              <a:t>necestoval</a:t>
            </a:r>
            <a:endParaRPr lang="cs-CZ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cs-CZ" dirty="0" smtClean="0"/>
              <a:t>Kazuistika -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7920880" cy="576064"/>
          </a:xfrm>
        </p:spPr>
        <p:txBody>
          <a:bodyPr>
            <a:noAutofit/>
          </a:bodyPr>
          <a:lstStyle/>
          <a:p>
            <a:r>
              <a:rPr lang="cs-CZ" sz="2400" dirty="0" smtClean="0">
                <a:solidFill>
                  <a:schemeClr val="tx2"/>
                </a:solidFill>
              </a:rPr>
              <a:t>EA</a:t>
            </a:r>
            <a:r>
              <a:rPr lang="cs-CZ" sz="2400" dirty="0">
                <a:solidFill>
                  <a:schemeClr val="tx2"/>
                </a:solidFill>
              </a:rPr>
              <a:t> </a:t>
            </a:r>
            <a:r>
              <a:rPr lang="cs-CZ" sz="2400" dirty="0" smtClean="0">
                <a:solidFill>
                  <a:schemeClr val="tx2"/>
                </a:solidFill>
              </a:rPr>
              <a:t>- </a:t>
            </a:r>
            <a:r>
              <a:rPr lang="cs-CZ" sz="2000" dirty="0" smtClean="0"/>
              <a:t>pobyt </a:t>
            </a:r>
            <a:r>
              <a:rPr lang="cs-CZ" sz="2000" dirty="0"/>
              <a:t>v záplavové oblasti – Liberecko </a:t>
            </a:r>
            <a:r>
              <a:rPr lang="cs-CZ" sz="2000" dirty="0" smtClean="0"/>
              <a:t>2010</a:t>
            </a:r>
            <a:endParaRPr lang="cs-CZ" sz="20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768" y="2456603"/>
            <a:ext cx="1292464" cy="19447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4420808"/>
            <a:ext cx="2544708" cy="144016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2340638"/>
            <a:ext cx="1347333" cy="169483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4653136"/>
            <a:ext cx="1955840" cy="146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8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04704"/>
          </a:xfrm>
        </p:spPr>
        <p:txBody>
          <a:bodyPr/>
          <a:lstStyle/>
          <a:p>
            <a:pPr algn="ctr"/>
            <a:r>
              <a:rPr lang="cs-CZ" dirty="0" smtClean="0"/>
              <a:t>Kazuistika - anamnéza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7920880" cy="484632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2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NO</a:t>
            </a:r>
            <a:r>
              <a:rPr lang="cs-CZ" sz="2000" dirty="0">
                <a:solidFill>
                  <a:schemeClr val="tx2"/>
                </a:solidFill>
              </a:rPr>
              <a:t>: </a:t>
            </a:r>
            <a:endParaRPr lang="cs-CZ" sz="2000" dirty="0" smtClean="0">
              <a:solidFill>
                <a:schemeClr val="tx2"/>
              </a:solidFill>
            </a:endParaRPr>
          </a:p>
          <a:p>
            <a:r>
              <a:rPr lang="cs-CZ" sz="2000" dirty="0" smtClean="0"/>
              <a:t>od </a:t>
            </a:r>
            <a:r>
              <a:rPr lang="cs-CZ" sz="2000" dirty="0"/>
              <a:t>26.8 – horečky kolem 40°C, myalgie, bolesti </a:t>
            </a:r>
            <a:r>
              <a:rPr lang="cs-CZ" sz="2000" dirty="0" smtClean="0"/>
              <a:t>lýtek, profuzní</a:t>
            </a:r>
            <a:r>
              <a:rPr lang="cs-CZ" sz="2000" dirty="0"/>
              <a:t>, vodnaté stolice, bez </a:t>
            </a:r>
            <a:r>
              <a:rPr lang="cs-CZ" sz="2000" dirty="0" smtClean="0"/>
              <a:t>příměsi, celková </a:t>
            </a:r>
            <a:r>
              <a:rPr lang="cs-CZ" sz="2000" dirty="0"/>
              <a:t>slabost, </a:t>
            </a:r>
            <a:r>
              <a:rPr lang="cs-CZ" sz="2000" dirty="0" smtClean="0"/>
              <a:t>nezvracel</a:t>
            </a:r>
          </a:p>
          <a:p>
            <a:r>
              <a:rPr lang="cs-CZ" sz="2000" dirty="0" smtClean="0"/>
              <a:t>od </a:t>
            </a:r>
            <a:r>
              <a:rPr lang="cs-CZ" sz="2000" dirty="0"/>
              <a:t>29.8 – oligurie, ikterus                          </a:t>
            </a:r>
          </a:p>
          <a:p>
            <a:endParaRPr lang="cs-CZ" sz="2000" dirty="0"/>
          </a:p>
          <a:p>
            <a:pPr marL="0" indent="0">
              <a:buNone/>
            </a:pPr>
            <a:r>
              <a:rPr lang="cs-CZ" sz="2000" dirty="0" smtClean="0">
                <a:solidFill>
                  <a:schemeClr val="tx2"/>
                </a:solidFill>
              </a:rPr>
              <a:t>Status </a:t>
            </a:r>
            <a:r>
              <a:rPr lang="cs-CZ" sz="2000" dirty="0" err="1">
                <a:solidFill>
                  <a:schemeClr val="tx2"/>
                </a:solidFill>
              </a:rPr>
              <a:t>praesens</a:t>
            </a:r>
            <a:r>
              <a:rPr lang="cs-CZ" sz="2000" dirty="0">
                <a:solidFill>
                  <a:schemeClr val="tx2"/>
                </a:solidFill>
              </a:rPr>
              <a:t>: </a:t>
            </a:r>
            <a:endParaRPr lang="cs-CZ" sz="2000" dirty="0" smtClean="0">
              <a:solidFill>
                <a:schemeClr val="tx2"/>
              </a:solidFill>
            </a:endParaRPr>
          </a:p>
          <a:p>
            <a:r>
              <a:rPr lang="cs-CZ" sz="2000" dirty="0" smtClean="0"/>
              <a:t>afebrilní</a:t>
            </a:r>
            <a:r>
              <a:rPr lang="cs-CZ" sz="2000" dirty="0"/>
              <a:t>, TK 144/100, TF 100/min, ikterický, </a:t>
            </a:r>
            <a:r>
              <a:rPr lang="cs-CZ" sz="2000" dirty="0" smtClean="0"/>
              <a:t>lehce </a:t>
            </a:r>
            <a:r>
              <a:rPr lang="cs-CZ" sz="2000" dirty="0"/>
              <a:t>dehydratován, břicho </a:t>
            </a:r>
            <a:r>
              <a:rPr lang="cs-CZ" sz="2000" dirty="0" err="1"/>
              <a:t>přifouklé</a:t>
            </a:r>
            <a:r>
              <a:rPr lang="cs-CZ" sz="2000" dirty="0"/>
              <a:t>, hůře </a:t>
            </a:r>
            <a:r>
              <a:rPr lang="cs-CZ" sz="2000" dirty="0" err="1"/>
              <a:t>prohmatné</a:t>
            </a:r>
            <a:r>
              <a:rPr lang="cs-CZ" sz="2000" dirty="0"/>
              <a:t>, </a:t>
            </a:r>
            <a:r>
              <a:rPr lang="cs-CZ" sz="2000" dirty="0" smtClean="0"/>
              <a:t>palpačně bolestivé </a:t>
            </a:r>
            <a:r>
              <a:rPr lang="cs-CZ" sz="2000" dirty="0"/>
              <a:t>v epigastriu, </a:t>
            </a:r>
            <a:r>
              <a:rPr lang="cs-CZ" sz="2000" dirty="0" err="1"/>
              <a:t>hepar</a:t>
            </a:r>
            <a:r>
              <a:rPr lang="cs-CZ" sz="2000" dirty="0"/>
              <a:t> + 2-3 cm, </a:t>
            </a:r>
            <a:r>
              <a:rPr lang="cs-CZ" sz="2000" dirty="0" err="1"/>
              <a:t>perimall</a:t>
            </a:r>
            <a:r>
              <a:rPr lang="cs-CZ" sz="2000" dirty="0"/>
              <a:t>. otoky </a:t>
            </a:r>
            <a:r>
              <a:rPr lang="cs-CZ" sz="2000" dirty="0" err="1"/>
              <a:t>bilat</a:t>
            </a:r>
            <a:r>
              <a:rPr lang="cs-CZ" sz="2000" dirty="0"/>
              <a:t>. 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87390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cs-CZ" dirty="0" smtClean="0"/>
              <a:t>Laboratorní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9416"/>
            <a:ext cx="7848872" cy="5131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  </a:t>
            </a:r>
            <a:endParaRPr lang="cs-CZ" dirty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739616"/>
              </p:ext>
            </p:extLst>
          </p:nvPr>
        </p:nvGraphicFramePr>
        <p:xfrm>
          <a:off x="971600" y="1618632"/>
          <a:ext cx="5689600" cy="2447928"/>
        </p:xfrm>
        <a:graphic>
          <a:graphicData uri="http://schemas.openxmlformats.org/drawingml/2006/table">
            <a:tbl>
              <a:tblPr/>
              <a:tblGrid>
                <a:gridCol w="1688125"/>
                <a:gridCol w="800295"/>
                <a:gridCol w="800295"/>
                <a:gridCol w="800295"/>
                <a:gridCol w="800295"/>
                <a:gridCol w="800295"/>
              </a:tblGrid>
              <a:tr h="4079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20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KO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30.8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31.8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3.9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6.9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9.9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leukocyty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21.8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25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27.5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24.9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9.7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erytrocyty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3.8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3.3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3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3.2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3.3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Hb</a:t>
                      </a:r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omic Sans MS" pitchFamily="66" charset="0"/>
                      </a:endParaRP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109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96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91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92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97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trombocyty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109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104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167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266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450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neut.seg</a:t>
                      </a:r>
                      <a:r>
                        <a:rPr lang="cs-CZ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</a:rPr>
                        <a:t>.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96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96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94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90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1pPr>
                      <a:lvl2pPr marL="457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2pPr>
                      <a:lvl3pPr marL="914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3pPr>
                      <a:lvl4pPr marL="1371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4pPr>
                      <a:lvl5pPr marL="18288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5pPr>
                      <a:lvl6pPr marL="22860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6pPr>
                      <a:lvl7pPr marL="27432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7pPr>
                      <a:lvl8pPr marL="32004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8pPr>
                      <a:lvl9pPr marL="3657600" algn="l" rtl="0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Tahoma"/>
                          <a:cs typeface="Lucida Sans Unicode"/>
                        </a:defRPr>
                      </a:lvl9pPr>
                    </a:lstStyle>
                    <a:p>
                      <a:pPr algn="ctr" fontAlgn="b"/>
                      <a:r>
                        <a:rPr lang="cs-CZ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Comic Sans MS" pitchFamily="66" charset="0"/>
                        </a:rPr>
                        <a:t>77</a:t>
                      </a:r>
                    </a:p>
                  </a:txBody>
                  <a:tcPr marL="9527" marR="9527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Obdélník 9"/>
          <p:cNvSpPr/>
          <p:nvPr/>
        </p:nvSpPr>
        <p:spPr>
          <a:xfrm>
            <a:off x="755576" y="4653136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tx2"/>
                </a:solidFill>
              </a:rPr>
              <a:t>koagulace:</a:t>
            </a:r>
            <a:r>
              <a:rPr lang="cs-CZ" dirty="0"/>
              <a:t> jen pozitivní D-dimery </a:t>
            </a:r>
            <a:r>
              <a:rPr lang="cs-CZ" dirty="0">
                <a:solidFill>
                  <a:schemeClr val="tx2"/>
                </a:solidFill>
              </a:rPr>
              <a:t>1300…1025</a:t>
            </a:r>
            <a:r>
              <a:rPr lang="cs-CZ" dirty="0"/>
              <a:t> </a:t>
            </a:r>
            <a:r>
              <a:rPr lang="cs-CZ" dirty="0" err="1"/>
              <a:t>ng</a:t>
            </a:r>
            <a:r>
              <a:rPr lang="cs-CZ" dirty="0"/>
              <a:t> DD/ml</a:t>
            </a:r>
          </a:p>
          <a:p>
            <a:endParaRPr lang="cs-CZ" dirty="0" smtClean="0"/>
          </a:p>
          <a:p>
            <a:r>
              <a:rPr lang="cs-CZ" dirty="0" err="1" smtClean="0">
                <a:solidFill>
                  <a:schemeClr val="tx2"/>
                </a:solidFill>
              </a:rPr>
              <a:t>Astrup</a:t>
            </a:r>
            <a:r>
              <a:rPr lang="cs-CZ" dirty="0">
                <a:solidFill>
                  <a:schemeClr val="tx2"/>
                </a:solidFill>
              </a:rPr>
              <a:t>:</a:t>
            </a:r>
            <a:r>
              <a:rPr lang="cs-CZ" dirty="0"/>
              <a:t> pH </a:t>
            </a:r>
            <a:r>
              <a:rPr lang="cs-CZ" dirty="0">
                <a:solidFill>
                  <a:schemeClr val="tx2"/>
                </a:solidFill>
              </a:rPr>
              <a:t>7.349</a:t>
            </a:r>
            <a:r>
              <a:rPr lang="cs-CZ" dirty="0"/>
              <a:t>, pCO2 </a:t>
            </a:r>
            <a:r>
              <a:rPr lang="cs-CZ" dirty="0">
                <a:solidFill>
                  <a:schemeClr val="tx2"/>
                </a:solidFill>
              </a:rPr>
              <a:t>4.87</a:t>
            </a:r>
            <a:r>
              <a:rPr lang="cs-CZ" dirty="0"/>
              <a:t> </a:t>
            </a:r>
            <a:r>
              <a:rPr lang="cs-CZ" dirty="0" err="1"/>
              <a:t>kPa</a:t>
            </a:r>
            <a:r>
              <a:rPr lang="cs-CZ" dirty="0"/>
              <a:t>, pO2 4.09 </a:t>
            </a:r>
            <a:r>
              <a:rPr lang="cs-CZ" dirty="0" err="1"/>
              <a:t>kPa</a:t>
            </a:r>
            <a:r>
              <a:rPr lang="cs-CZ" dirty="0"/>
              <a:t>, BE </a:t>
            </a:r>
            <a:r>
              <a:rPr lang="cs-CZ" dirty="0">
                <a:solidFill>
                  <a:schemeClr val="tx2"/>
                </a:solidFill>
              </a:rPr>
              <a:t>-4</a:t>
            </a:r>
            <a:r>
              <a:rPr lang="cs-CZ" dirty="0"/>
              <a:t> </a:t>
            </a:r>
            <a:r>
              <a:rPr lang="cs-CZ" dirty="0" err="1"/>
              <a:t>mmol</a:t>
            </a:r>
            <a:r>
              <a:rPr lang="cs-CZ" dirty="0"/>
              <a:t>/l, </a:t>
            </a:r>
          </a:p>
          <a:p>
            <a:r>
              <a:rPr lang="cs-CZ" dirty="0"/>
              <a:t>            </a:t>
            </a:r>
            <a:r>
              <a:rPr lang="cs-CZ" dirty="0" smtClean="0"/>
              <a:t>AKTB </a:t>
            </a:r>
            <a:r>
              <a:rPr lang="cs-CZ" dirty="0">
                <a:solidFill>
                  <a:schemeClr val="tx2"/>
                </a:solidFill>
              </a:rPr>
              <a:t>20.4 </a:t>
            </a:r>
            <a:r>
              <a:rPr lang="cs-CZ" dirty="0" err="1"/>
              <a:t>mmol</a:t>
            </a:r>
            <a:r>
              <a:rPr lang="cs-CZ" dirty="0"/>
              <a:t>/l, saturace 02 </a:t>
            </a:r>
            <a:r>
              <a:rPr lang="cs-CZ" dirty="0">
                <a:solidFill>
                  <a:schemeClr val="tx2"/>
                </a:solidFill>
              </a:rPr>
              <a:t>0.562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/>
          <a:lstStyle/>
          <a:p>
            <a:pPr algn="ctr"/>
            <a:r>
              <a:rPr lang="cs-CZ" dirty="0" smtClean="0"/>
              <a:t>Laboratorní vyšetření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09416"/>
            <a:ext cx="7848872" cy="5131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b="1" dirty="0" smtClean="0"/>
              <a:t>  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913264"/>
              </p:ext>
            </p:extLst>
          </p:nvPr>
        </p:nvGraphicFramePr>
        <p:xfrm>
          <a:off x="107504" y="1700808"/>
          <a:ext cx="7776865" cy="4054523"/>
        </p:xfrm>
        <a:graphic>
          <a:graphicData uri="http://schemas.openxmlformats.org/drawingml/2006/table">
            <a:tbl>
              <a:tblPr/>
              <a:tblGrid>
                <a:gridCol w="2063403"/>
                <a:gridCol w="815135"/>
                <a:gridCol w="816638"/>
                <a:gridCol w="816639"/>
                <a:gridCol w="816638"/>
                <a:gridCol w="815135"/>
                <a:gridCol w="816639"/>
                <a:gridCol w="816638"/>
              </a:tblGrid>
              <a:tr h="292249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Biochemie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30.8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31.8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3.9 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9.9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AST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5.6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ALT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4.3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GMT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bilirubin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192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161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140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153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bili.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konj</a:t>
                      </a: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.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93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80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CK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urea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36.6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40.6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35.4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21.2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12.2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6.7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kreatinin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701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614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333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158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98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kreatinin - moč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2.89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(3-12)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kreatinin - </a:t>
                      </a:r>
                      <a:r>
                        <a:rPr kumimoji="0" lang="cs-CZ" altLang="cs-CZ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clearence</a:t>
                      </a:r>
                      <a:endParaRPr kumimoji="0" lang="cs-CZ" altLang="cs-CZ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mic Sans MS" panose="030F0702030302020204" pitchFamily="66" charset="0"/>
                        <a:ea typeface="Lucida Sans Unicode" panose="020B0602030504020204" pitchFamily="34" charset="0"/>
                        <a:cs typeface="Lucida Sans Unicode" panose="020B0602030504020204" pitchFamily="34" charset="0"/>
                      </a:endParaRP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0.552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(1.3–2.5)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Na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111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115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136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137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138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K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5.3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4.4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4.2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4.9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Cl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84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88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95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103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7157"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CRP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222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129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 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rtl="0" eaLnBrk="0" latinLnBrk="0" hangingPunct="0">
                        <a:lnSpc>
                          <a:spcPct val="103000"/>
                        </a:lnSpc>
                        <a:spcBef>
                          <a:spcPts val="8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8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1pPr>
                      <a:lvl2pPr marL="742950" indent="-285750" algn="l" rtl="0" eaLnBrk="0" latinLnBrk="0" hangingPunct="0">
                        <a:lnSpc>
                          <a:spcPct val="103000"/>
                        </a:lnSpc>
                        <a:spcBef>
                          <a:spcPts val="700"/>
                        </a:spcBef>
                        <a:buFont typeface="Tahoma" panose="020B0604030504040204" pitchFamily="34" charset="0"/>
                        <a:defRPr kumimoji="0" sz="24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2pPr>
                      <a:lvl3pPr marL="1143000" indent="-228600" algn="l" rtl="0" eaLnBrk="0" latinLnBrk="0" hangingPunct="0">
                        <a:lnSpc>
                          <a:spcPct val="103000"/>
                        </a:lnSpc>
                        <a:spcBef>
                          <a:spcPts val="600"/>
                        </a:spcBef>
                        <a:buClr>
                          <a:srgbClr val="FFFFCC"/>
                        </a:buClr>
                        <a:buSzPct val="70000"/>
                        <a:buFont typeface="Wingdings" panose="05000000000000000000" pitchFamily="2" charset="2"/>
                        <a:defRPr kumimoji="0" sz="200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3pPr>
                      <a:lvl4pPr marL="16002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Font typeface="Tahoma" panose="020B0604030504040204" pitchFamily="34" charset="0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4pPr>
                      <a:lvl5pPr marL="2057400" indent="-228600" algn="l" rtl="0" eaLnBrk="0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5pPr>
                      <a:lvl6pPr marL="25146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6pPr>
                      <a:lvl7pPr marL="29718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7pPr>
                      <a:lvl8pPr marL="34290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8pPr>
                      <a:lvl9pPr marL="3886200" indent="-228600" algn="l" rtl="0" eaLnBrk="0" fontAlgn="base" latinLnBrk="0" hangingPunct="0">
                        <a:lnSpc>
                          <a:spcPct val="103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FFFFFF"/>
                        </a:buClr>
                        <a:buSzPct val="70000"/>
                        <a:buFont typeface="Wingdings" panose="05000000000000000000" pitchFamily="2" charset="2"/>
                        <a:defRPr kumimoji="0" kern="1200">
                          <a:solidFill>
                            <a:srgbClr val="FFFFFF"/>
                          </a:solidFill>
                          <a:latin typeface="Tahoma" panose="020B0604030504040204" pitchFamily="34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Lucida Sans Unicode" panose="020B0602030504020204" pitchFamily="34" charset="0"/>
                          <a:cs typeface="Lucida Sans Unicode" panose="020B0602030504020204" pitchFamily="34" charset="0"/>
                        </a:rPr>
                        <a:t>3.5</a:t>
                      </a:r>
                    </a:p>
                  </a:txBody>
                  <a:tcPr marL="9525" marR="9525" marT="9525" marB="0" anchor="b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10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32696"/>
          </a:xfrm>
        </p:spPr>
        <p:txBody>
          <a:bodyPr/>
          <a:lstStyle/>
          <a:p>
            <a:pPr algn="ctr"/>
            <a:r>
              <a:rPr lang="cs-CZ" dirty="0" smtClean="0"/>
              <a:t>Další výsledky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268760"/>
            <a:ext cx="7992888" cy="4918328"/>
          </a:xfrm>
        </p:spPr>
        <p:txBody>
          <a:bodyPr>
            <a:normAutofit/>
          </a:bodyPr>
          <a:lstStyle/>
          <a:p>
            <a:pPr>
              <a:buNone/>
            </a:pPr>
            <a:endParaRPr lang="cs-CZ" dirty="0" smtClean="0"/>
          </a:p>
          <a:p>
            <a:r>
              <a:rPr lang="cs-CZ" sz="2200" dirty="0">
                <a:solidFill>
                  <a:schemeClr val="tx2"/>
                </a:solidFill>
              </a:rPr>
              <a:t>sérologie hepatitid: </a:t>
            </a:r>
            <a:r>
              <a:rPr lang="cs-CZ" sz="2200" dirty="0"/>
              <a:t>VHA, VHB, VHC negativní</a:t>
            </a:r>
          </a:p>
          <a:p>
            <a:endParaRPr lang="cs-CZ" sz="2200" dirty="0"/>
          </a:p>
          <a:p>
            <a:r>
              <a:rPr lang="cs-CZ" sz="2200" dirty="0">
                <a:solidFill>
                  <a:schemeClr val="tx2"/>
                </a:solidFill>
              </a:rPr>
              <a:t>UZ břicha: </a:t>
            </a:r>
            <a:r>
              <a:rPr lang="cs-CZ" sz="2200" dirty="0"/>
              <a:t>Závěr: Nález na </a:t>
            </a:r>
            <a:r>
              <a:rPr lang="cs-CZ" sz="2200" dirty="0" err="1"/>
              <a:t>sono</a:t>
            </a:r>
            <a:r>
              <a:rPr lang="cs-CZ" sz="2200" dirty="0"/>
              <a:t> břicha v mezích </a:t>
            </a:r>
            <a:r>
              <a:rPr lang="cs-CZ" sz="2200" dirty="0" smtClean="0"/>
              <a:t>normy</a:t>
            </a:r>
          </a:p>
          <a:p>
            <a:pPr marL="0" indent="0">
              <a:buNone/>
            </a:pPr>
            <a:endParaRPr lang="cs-CZ" sz="2200" dirty="0"/>
          </a:p>
          <a:p>
            <a:r>
              <a:rPr lang="cs-CZ" sz="2200" dirty="0" smtClean="0">
                <a:solidFill>
                  <a:schemeClr val="tx2"/>
                </a:solidFill>
              </a:rPr>
              <a:t>stolice </a:t>
            </a:r>
            <a:r>
              <a:rPr lang="cs-CZ" sz="2200" dirty="0">
                <a:solidFill>
                  <a:schemeClr val="tx2"/>
                </a:solidFill>
              </a:rPr>
              <a:t>kultivačně: </a:t>
            </a:r>
            <a:r>
              <a:rPr lang="cs-CZ" sz="2200" dirty="0"/>
              <a:t>normální flóra</a:t>
            </a:r>
          </a:p>
          <a:p>
            <a:endParaRPr lang="cs-CZ" sz="2200" dirty="0"/>
          </a:p>
          <a:p>
            <a:r>
              <a:rPr lang="cs-CZ" sz="2200" dirty="0" smtClean="0">
                <a:solidFill>
                  <a:schemeClr val="tx2"/>
                </a:solidFill>
              </a:rPr>
              <a:t>hemokultura </a:t>
            </a:r>
            <a:r>
              <a:rPr lang="cs-CZ" sz="2200" dirty="0" err="1">
                <a:solidFill>
                  <a:schemeClr val="tx2"/>
                </a:solidFill>
              </a:rPr>
              <a:t>Bactec</a:t>
            </a:r>
            <a:r>
              <a:rPr lang="cs-CZ" sz="2200" dirty="0">
                <a:solidFill>
                  <a:schemeClr val="tx2"/>
                </a:solidFill>
              </a:rPr>
              <a:t>: </a:t>
            </a:r>
            <a:r>
              <a:rPr lang="cs-CZ" sz="2200" dirty="0"/>
              <a:t>aerobní i anaerobní negativní (2x)</a:t>
            </a:r>
          </a:p>
          <a:p>
            <a:endParaRPr lang="cs-CZ" sz="2200" dirty="0"/>
          </a:p>
          <a:p>
            <a:r>
              <a:rPr lang="cs-CZ" sz="2200" dirty="0" smtClean="0">
                <a:solidFill>
                  <a:schemeClr val="tx2"/>
                </a:solidFill>
              </a:rPr>
              <a:t>sérologie </a:t>
            </a:r>
            <a:r>
              <a:rPr lang="cs-CZ" sz="2200" dirty="0">
                <a:solidFill>
                  <a:schemeClr val="tx2"/>
                </a:solidFill>
              </a:rPr>
              <a:t>leptospir: </a:t>
            </a:r>
            <a:r>
              <a:rPr lang="cs-CZ" sz="2200" dirty="0"/>
              <a:t>Leptospira </a:t>
            </a:r>
            <a:r>
              <a:rPr lang="cs-CZ" sz="2200" dirty="0" err="1"/>
              <a:t>sorex</a:t>
            </a:r>
            <a:r>
              <a:rPr lang="cs-CZ" sz="2200" dirty="0"/>
              <a:t> v titru 1:100 (+ od 1:400), </a:t>
            </a:r>
            <a:r>
              <a:rPr lang="cs-CZ" sz="2200" dirty="0" smtClean="0"/>
              <a:t>jinak </a:t>
            </a:r>
            <a:r>
              <a:rPr lang="cs-CZ" sz="2200" dirty="0"/>
              <a:t>negativní</a:t>
            </a:r>
          </a:p>
          <a:p>
            <a:endParaRPr lang="cs-CZ" dirty="0" smtClean="0"/>
          </a:p>
          <a:p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88680"/>
          </a:xfrm>
        </p:spPr>
        <p:txBody>
          <a:bodyPr/>
          <a:lstStyle/>
          <a:p>
            <a:pPr algn="ctr"/>
            <a:r>
              <a:rPr lang="cs-CZ" dirty="0" smtClean="0"/>
              <a:t>Terapie, závěr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7848872" cy="573325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cs-CZ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cs-CZ" dirty="0" smtClean="0">
                <a:solidFill>
                  <a:schemeClr val="tx2"/>
                </a:solidFill>
              </a:rPr>
              <a:t>Terapie:</a:t>
            </a:r>
            <a:endParaRPr lang="cs-CZ" dirty="0" smtClean="0">
              <a:solidFill>
                <a:schemeClr val="tx2"/>
              </a:solidFill>
            </a:endParaRPr>
          </a:p>
          <a:p>
            <a:r>
              <a:rPr lang="cs-CZ" dirty="0" smtClean="0"/>
              <a:t>dieta, </a:t>
            </a:r>
            <a:r>
              <a:rPr lang="cs-CZ" dirty="0" err="1" smtClean="0"/>
              <a:t>Simeprevir</a:t>
            </a:r>
            <a:endParaRPr lang="cs-CZ" dirty="0" smtClean="0"/>
          </a:p>
          <a:p>
            <a:r>
              <a:rPr lang="cs-CZ" dirty="0" smtClean="0"/>
              <a:t>infuzní </a:t>
            </a:r>
            <a:r>
              <a:rPr lang="cs-CZ" dirty="0"/>
              <a:t>terapie krystaloidy (9 dnů), </a:t>
            </a:r>
          </a:p>
          <a:p>
            <a:r>
              <a:rPr lang="cs-CZ" dirty="0" smtClean="0"/>
              <a:t>ATB </a:t>
            </a:r>
            <a:r>
              <a:rPr lang="cs-CZ" dirty="0"/>
              <a:t>– 1. den - </a:t>
            </a:r>
            <a:r>
              <a:rPr lang="cs-CZ" dirty="0" err="1"/>
              <a:t>Ciprofloxacin</a:t>
            </a:r>
            <a:r>
              <a:rPr lang="cs-CZ" dirty="0"/>
              <a:t> </a:t>
            </a:r>
            <a:r>
              <a:rPr lang="cs-CZ" dirty="0" err="1"/>
              <a:t>i.v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smtClean="0"/>
              <a:t>            2.den </a:t>
            </a:r>
            <a:r>
              <a:rPr lang="cs-CZ" dirty="0"/>
              <a:t>– změna na </a:t>
            </a:r>
            <a:r>
              <a:rPr lang="cs-CZ" dirty="0" err="1"/>
              <a:t>Augmentin</a:t>
            </a:r>
            <a:r>
              <a:rPr lang="cs-CZ" dirty="0"/>
              <a:t> </a:t>
            </a:r>
            <a:r>
              <a:rPr lang="cs-CZ" dirty="0" err="1"/>
              <a:t>i.v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dirty="0" smtClean="0"/>
              <a:t>            3.den </a:t>
            </a:r>
            <a:r>
              <a:rPr lang="cs-CZ" dirty="0"/>
              <a:t>– změna na Ampicilin </a:t>
            </a:r>
            <a:r>
              <a:rPr lang="cs-CZ" dirty="0" err="1"/>
              <a:t>i.v</a:t>
            </a:r>
            <a:r>
              <a:rPr lang="cs-CZ" dirty="0"/>
              <a:t>., (10.dnů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sz="2900" dirty="0" smtClean="0">
                <a:solidFill>
                  <a:schemeClr val="tx2"/>
                </a:solidFill>
              </a:rPr>
              <a:t>Závěr</a:t>
            </a:r>
            <a:r>
              <a:rPr lang="cs-CZ" sz="2900" dirty="0">
                <a:solidFill>
                  <a:schemeClr val="tx2"/>
                </a:solidFill>
              </a:rPr>
              <a:t>: </a:t>
            </a:r>
            <a:endParaRPr lang="cs-CZ" sz="2900" dirty="0" smtClean="0">
              <a:solidFill>
                <a:schemeClr val="tx2"/>
              </a:solidFill>
            </a:endParaRPr>
          </a:p>
          <a:p>
            <a:r>
              <a:rPr lang="cs-CZ" dirty="0" err="1" smtClean="0"/>
              <a:t>Hepatorenální</a:t>
            </a:r>
            <a:r>
              <a:rPr lang="cs-CZ" dirty="0" smtClean="0"/>
              <a:t> </a:t>
            </a:r>
            <a:r>
              <a:rPr lang="cs-CZ" dirty="0"/>
              <a:t>syndrom – </a:t>
            </a:r>
            <a:r>
              <a:rPr lang="cs-CZ" dirty="0" err="1"/>
              <a:t>v.s</a:t>
            </a:r>
            <a:r>
              <a:rPr lang="cs-CZ" dirty="0"/>
              <a:t>. leptospiróza</a:t>
            </a:r>
          </a:p>
          <a:p>
            <a:r>
              <a:rPr lang="cs-CZ" dirty="0" smtClean="0"/>
              <a:t>Metabolická </a:t>
            </a:r>
            <a:r>
              <a:rPr lang="cs-CZ" dirty="0"/>
              <a:t>acidóza</a:t>
            </a:r>
          </a:p>
          <a:p>
            <a:r>
              <a:rPr lang="cs-CZ" dirty="0" err="1" smtClean="0"/>
              <a:t>Hypochromní</a:t>
            </a:r>
            <a:r>
              <a:rPr lang="cs-CZ" dirty="0" smtClean="0"/>
              <a:t> </a:t>
            </a:r>
            <a:r>
              <a:rPr lang="cs-CZ" dirty="0" err="1"/>
              <a:t>normocytární</a:t>
            </a:r>
            <a:r>
              <a:rPr lang="cs-CZ" dirty="0"/>
              <a:t> </a:t>
            </a:r>
            <a:r>
              <a:rPr lang="cs-CZ" dirty="0" smtClean="0"/>
              <a:t>anémie, </a:t>
            </a:r>
            <a:r>
              <a:rPr lang="cs-CZ" dirty="0" err="1" smtClean="0"/>
              <a:t>trombocytopénie</a:t>
            </a:r>
            <a:endParaRPr lang="cs-CZ" dirty="0"/>
          </a:p>
          <a:p>
            <a:r>
              <a:rPr lang="cs-CZ" dirty="0" err="1" smtClean="0"/>
              <a:t>Koagulopathie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 smtClean="0"/>
              <a:t>Kazuistika – Diskuze, závěr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5736" y="2420888"/>
            <a:ext cx="3413076" cy="242486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ohatý">
  <a:themeElements>
    <a:clrScheme name="Bohatý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Bohat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ohatý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1769</TotalTime>
  <Words>690</Words>
  <Application>Microsoft Office PowerPoint</Application>
  <PresentationFormat>Předvádění na obrazovce (4:3)</PresentationFormat>
  <Paragraphs>258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1" baseType="lpstr">
      <vt:lpstr>Calibri</vt:lpstr>
      <vt:lpstr>Comic Sans MS</vt:lpstr>
      <vt:lpstr>Lucida Sans Unicode</vt:lpstr>
      <vt:lpstr>Trebuchet MS</vt:lpstr>
      <vt:lpstr>Wingdings</vt:lpstr>
      <vt:lpstr>Wingdings 2</vt:lpstr>
      <vt:lpstr>Bohatý</vt:lpstr>
      <vt:lpstr>Kazuistický seminář </vt:lpstr>
      <vt:lpstr>Kazuistika - anamnéza</vt:lpstr>
      <vt:lpstr>Kazuistika - anamnéza</vt:lpstr>
      <vt:lpstr>Kazuistika - anamnéza</vt:lpstr>
      <vt:lpstr>Laboratorní vyšetření</vt:lpstr>
      <vt:lpstr>Laboratorní vyšetření</vt:lpstr>
      <vt:lpstr>Další výsledky</vt:lpstr>
      <vt:lpstr>Terapie, závěr</vt:lpstr>
      <vt:lpstr>Kazuistika – Diskuze, závěr</vt:lpstr>
      <vt:lpstr>leptospiróza</vt:lpstr>
      <vt:lpstr>leptospiróza</vt:lpstr>
      <vt:lpstr>leptospiróza</vt:lpstr>
      <vt:lpstr>leptospiróza</vt:lpstr>
      <vt:lpstr>Děkuji vám za pozornost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Rotavirové GE – banální průjem?</dc:title>
  <dc:creator>Simona</dc:creator>
  <cp:lastModifiedBy>Arientova Simona</cp:lastModifiedBy>
  <cp:revision>309</cp:revision>
  <dcterms:created xsi:type="dcterms:W3CDTF">2013-01-30T20:39:21Z</dcterms:created>
  <dcterms:modified xsi:type="dcterms:W3CDTF">2015-10-07T19:10:02Z</dcterms:modified>
</cp:coreProperties>
</file>